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310" r:id="rId3"/>
    <p:sldId id="313" r:id="rId4"/>
    <p:sldId id="352" r:id="rId5"/>
    <p:sldId id="350" r:id="rId6"/>
    <p:sldId id="351" r:id="rId7"/>
    <p:sldId id="383" r:id="rId8"/>
    <p:sldId id="343" r:id="rId9"/>
    <p:sldId id="384" r:id="rId10"/>
    <p:sldId id="34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6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73CD-E261-BA46-B052-54AFA98CE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A83F2-9BC8-CC43-80CF-08B1820A3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05BC8-432B-DB4E-9967-ED4AC46A4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1442E-CAA0-9548-BA00-66619B04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843B-7C06-CD43-8FDF-E16121E4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D579-1AEA-B943-933A-7F487C6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B9E13-E733-AE49-B68A-6D361FCF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D74D7-8410-2740-95D7-E8B31CEA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A12D-5491-F146-8AD7-A28E00F7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05D0-429A-4C4C-83A1-B06C0605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4A31A-B6D7-504B-A688-738B74F9C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EEA39-C4BE-9E4B-B560-7176CC478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828C-E3F5-0A4B-AF8D-F6EE6FDE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CF622-9421-234A-886F-D4AC1CB6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9B3E5-645E-D84D-B503-BBC04D50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D84B-7695-E84F-B2D4-476506FC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A74F-C7B9-4841-8056-9410CCA3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E87F4-7C75-F64B-9214-46034FDD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CEF-5424-654C-BFDD-E86D0B69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75A10-6806-1643-9DF1-3DA9B381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9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02E-C25C-334F-BE6E-DA7FC46C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B8813-555E-324C-8B6A-DB4806F9B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585A2-CE5C-D94D-B081-5C1D2869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2E1E-17C4-3F44-BC08-1E5D56A9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EBAE-AFA5-1B48-9B05-CD1F6EAB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0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349B-09D2-AA4D-BA18-9AD8E0AF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6409-6FDC-DE4D-AC10-AC7601399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4DA25-4461-DD42-AF04-3EB3745E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B7B9-D987-D74E-BE67-CFE58E2E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544A6-D97B-7A4B-945C-465ACAAD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FECA1-303E-654E-A397-5D85A5E2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5247-78A5-5446-A978-51844796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66ACF-35EE-6F46-B522-B65ABE78F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68F63-16AF-8447-B839-07F9F554A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95B89-D1F0-9340-94FB-BB678FDD1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8C0A2-EEB1-CA41-9CCA-C28297980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D4568-F20C-0A40-A307-3C8F4CF7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26185-8E65-FF4F-8C3A-BB2E634A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96EE3-FDAA-B140-A079-3A2060E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F6BE-0B0D-8E46-BA86-3F9C2FED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BE41A-F3AB-F642-A212-24D2B17A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AD2AD-3F93-4A42-A886-F3AAE188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36718-028C-8E41-BD2D-CDB1F943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3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0A666-E124-1245-8B91-1EE50454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83206-E34A-E14F-A7D8-C4B9DC2B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58C80-2C8A-1E43-8970-F2FCA22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BC5A-E5C5-004F-B678-35AFAFBC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8DD9-57F8-9242-B508-58A2A1F9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823AB-C038-404C-9B61-1FC75F6C8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71957-3B7A-544B-84D1-54D78C13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77B0A-6D19-0F4F-AE2D-39303D68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BDB9C-2234-D743-9CC9-205816F0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0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8D46-0A8C-3D4B-892B-810D6AF2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BDBCE-C466-5E41-B0F3-24CA3439F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B8DBC-8A21-3A4C-A98A-D65C9EADE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7CD3-8213-AD4E-B789-71004F53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C313A-7B56-594D-AC79-57D1E504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2149D-FD31-3E4C-A94D-8FF5E8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2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10A62-62EE-E542-9BF4-6D385EE2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5851A-9355-E04C-9805-B57796A1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4B21-7B93-E74E-BC5C-162019C94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EC310-5D38-A54E-81B1-D85FBE711973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6CF3E-DFC5-F64F-B08E-BA268E9B8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B6C80-BFD4-4A4D-AB29-4DE12820B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A05E-5D99-3B48-B040-318EBA0D4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jpe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3699F-1493-D74A-BEF5-D7CC0C79EB15}"/>
                  </a:ext>
                </a:extLst>
              </p:cNvPr>
              <p:cNvSpPr txBox="1"/>
              <p:nvPr/>
            </p:nvSpPr>
            <p:spPr>
              <a:xfrm>
                <a:off x="0" y="731848"/>
                <a:ext cx="11977635" cy="3055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spreadsheet, there’s a special format you should use: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mass of an electron: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𝟑𝟏</m:t>
                        </m:r>
                      </m:sup>
                    </m:sSup>
                  </m:oMath>
                </a14:m>
                <a:r>
                  <a:rPr lang="en-US" sz="2400" dirty="0"/>
                  <a:t> is entered as </a:t>
                </a:r>
                <a:r>
                  <a:rPr lang="en-US" sz="2400" b="1" dirty="0"/>
                  <a:t>9.1e-31 </a:t>
                </a:r>
                <a:r>
                  <a:rPr lang="en-US" sz="2400" dirty="0"/>
                  <a:t>(or </a:t>
                </a:r>
                <a:r>
                  <a:rPr lang="en-US" sz="2400" b="1" dirty="0"/>
                  <a:t>9.1E-31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Do not enter numbers in scientific notation like this</a:t>
                </a:r>
                <a:r>
                  <a:rPr lang="en-US" sz="2400" dirty="0"/>
                  <a:t>: </a:t>
                </a:r>
                <a:r>
                  <a:rPr lang="en-US" sz="2400" b="1" dirty="0"/>
                  <a:t>9.1*10^-31</a:t>
                </a:r>
                <a:r>
                  <a:rPr lang="en-US" sz="2400" dirty="0"/>
                  <a:t> … not ever ever ever.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practice, create a new sheet in your spreadsheet called “Scientific Notation” and enter these labels, then the to the right of the labels, using scientific notation: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3699F-1493-D74A-BEF5-D7CC0C79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848"/>
                <a:ext cx="11977635" cy="3055324"/>
              </a:xfrm>
              <a:prstGeom prst="rect">
                <a:avLst/>
              </a:prstGeom>
              <a:blipFill>
                <a:blip r:embed="rId2"/>
                <a:stretch>
                  <a:fillRect l="-847" t="-1653" b="-3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BB62C7-2743-564D-9263-3D2C7C2A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28" y="4435022"/>
            <a:ext cx="6062177" cy="2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Spartan to build carbon-containing molecules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07CC9-35CE-5545-8AD2-C9E8D6AB1E3F}"/>
              </a:ext>
            </a:extLst>
          </p:cNvPr>
          <p:cNvSpPr txBox="1"/>
          <p:nvPr/>
        </p:nvSpPr>
        <p:spPr>
          <a:xfrm>
            <a:off x="0" y="948690"/>
            <a:ext cx="87290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Spartan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File/New Build, select </a:t>
            </a:r>
            <a:r>
              <a:rPr lang="en-US" sz="2400" b="1" dirty="0"/>
              <a:t>methane</a:t>
            </a:r>
            <a:r>
              <a:rPr lang="en-US" sz="2400" dirty="0"/>
              <a:t> from the organic palette, and double click in the middle of the green area to put it there.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 to Setup and: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Inside </a:t>
            </a:r>
            <a:r>
              <a:rPr lang="en-US" sz="2400" i="1" dirty="0"/>
              <a:t>Calculations</a:t>
            </a:r>
            <a:r>
              <a:rPr lang="en-US" sz="2400" dirty="0"/>
              <a:t> and press </a:t>
            </a:r>
            <a:r>
              <a:rPr lang="en-US" sz="2400" i="1" dirty="0"/>
              <a:t>Submit</a:t>
            </a:r>
            <a:r>
              <a:rPr lang="en-US" sz="2400" dirty="0"/>
              <a:t>.</a:t>
            </a:r>
            <a:r>
              <a:rPr lang="en-US" sz="2400" i="1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When Spartan tells you it’s finished, return to Setup and select </a:t>
            </a:r>
            <a:r>
              <a:rPr lang="en-US" sz="2400" i="1" dirty="0"/>
              <a:t>Submit</a:t>
            </a:r>
            <a:r>
              <a:rPr lang="en-US" sz="2400" dirty="0"/>
              <a:t> and then add an </a:t>
            </a:r>
            <a:r>
              <a:rPr lang="en-US" sz="2400" i="1" dirty="0"/>
              <a:t>Electrostatic Potential Surface</a:t>
            </a:r>
            <a:r>
              <a:rPr lang="en-US" sz="2400" dirty="0"/>
              <a:t>.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It’s handy to make the display style </a:t>
            </a:r>
            <a:r>
              <a:rPr lang="en-US" sz="2400" i="1" dirty="0"/>
              <a:t>transparent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Sketch the result in your notebook, noting especially the colors.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Repeat for </a:t>
            </a:r>
            <a:r>
              <a:rPr lang="en-US" sz="2400" b="1" dirty="0"/>
              <a:t>water</a:t>
            </a:r>
            <a:r>
              <a:rPr lang="en-US" sz="2400" dirty="0"/>
              <a:t>, </a:t>
            </a:r>
            <a:r>
              <a:rPr lang="en-US" sz="2400" b="1" dirty="0"/>
              <a:t>carbon dioxide</a:t>
            </a:r>
            <a:r>
              <a:rPr lang="en-US" sz="2400" dirty="0"/>
              <a:t>, and the </a:t>
            </a:r>
            <a:r>
              <a:rPr lang="en-US" sz="2400" b="1" dirty="0"/>
              <a:t>carbonate ion</a:t>
            </a:r>
            <a:r>
              <a:rPr lang="en-US" sz="2400" dirty="0"/>
              <a:t>.  (carbonate will require that you specify a total charge of -2).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C186-776B-7D41-85A5-4AE2C93E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943" y="631190"/>
            <a:ext cx="12700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89D04-CCB9-E749-BB5B-464A7C0A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21"/>
          <a:stretch/>
        </p:blipFill>
        <p:spPr>
          <a:xfrm>
            <a:off x="8656338" y="1418865"/>
            <a:ext cx="3276602" cy="86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4AAB39-5A73-9F4D-99D5-B2568F6AE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37" y="2521099"/>
            <a:ext cx="3276602" cy="24068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1DCA30-B087-FC42-8E19-B54402CA2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80" y="5237627"/>
            <a:ext cx="5417747" cy="13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Graphing and line fitting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C008-7877-D845-B7AC-8C7AE5BFDEBF}"/>
              </a:ext>
            </a:extLst>
          </p:cNvPr>
          <p:cNvSpPr txBox="1"/>
          <p:nvPr/>
        </p:nvSpPr>
        <p:spPr>
          <a:xfrm>
            <a:off x="0" y="689254"/>
            <a:ext cx="1149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we’ve measured the mass of an Erlenmeyer flask that contains different types of gas, and we want to see what the mass looks like as a function of MW: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F620B-72C4-DF4E-A285-740A5E86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461"/>
            <a:ext cx="6404450" cy="2195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F2772-44A0-AA48-BAD6-A8B56CAF0E6C}"/>
              </a:ext>
            </a:extLst>
          </p:cNvPr>
          <p:cNvSpPr txBox="1"/>
          <p:nvPr/>
        </p:nvSpPr>
        <p:spPr>
          <a:xfrm>
            <a:off x="0" y="6203640"/>
            <a:ext cx="1092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customize … series … trendline … use equation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C97817-16FC-9E45-A71B-311EC99A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0" y="1825497"/>
            <a:ext cx="4411980" cy="272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3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Key equation: the Ideal Gas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75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𝑹𝑻</m:t>
                        </m:r>
                      </m:den>
                    </m:f>
                  </m:oMath>
                </a14:m>
                <a:r>
                  <a:rPr lang="en-US" sz="3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75482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box contains 1 mole of gas; the molar volume of an ideal gas is 22.4">
            <a:extLst>
              <a:ext uri="{FF2B5EF4-FFF2-40B4-BE49-F238E27FC236}">
                <a16:creationId xmlns:a16="http://schemas.microsoft.com/office/drawing/2014/main" id="{D65AC288-9B41-A94D-889C-BB874D77A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997" y="1735967"/>
            <a:ext cx="5246163" cy="4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7FDA5B-6A7D-9147-A45B-BD1DAF787D0A}"/>
                  </a:ext>
                </a:extLst>
              </p:cNvPr>
              <p:cNvSpPr/>
              <p:nvPr/>
            </p:nvSpPr>
            <p:spPr>
              <a:xfrm>
                <a:off x="5370066" y="6060547"/>
                <a:ext cx="1814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𝒎𝒐𝒍</m:t>
                    </m:r>
                  </m:oMath>
                </a14:m>
                <a:r>
                  <a:rPr lang="en-US" sz="2400" dirty="0"/>
                  <a:t> of gas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7FDA5B-6A7D-9147-A45B-BD1DAF787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066" y="6060547"/>
                <a:ext cx="1814023" cy="461665"/>
              </a:xfrm>
              <a:prstGeom prst="rect">
                <a:avLst/>
              </a:prstGeom>
              <a:blipFill>
                <a:blip r:embed="rId4"/>
                <a:stretch>
                  <a:fillRect l="-694" t="-8108" r="-416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35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Key equation: the Ideal Gas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75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𝑹𝑻</m:t>
                        </m:r>
                      </m:den>
                    </m:f>
                  </m:oMath>
                </a14:m>
                <a:r>
                  <a:rPr lang="en-US" sz="3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75482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D636682-B264-3142-B2AE-F828AE850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50" y="4155912"/>
            <a:ext cx="4832778" cy="162131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EB24AC8-1143-B944-B1A4-74E780AD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09" y="1816998"/>
            <a:ext cx="1361190" cy="136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91B04-2635-C046-A1E5-4FF44D5E0B51}"/>
                  </a:ext>
                </a:extLst>
              </p:cNvPr>
              <p:cNvSpPr txBox="1"/>
              <p:nvPr/>
            </p:nvSpPr>
            <p:spPr>
              <a:xfrm>
                <a:off x="91440" y="4155912"/>
                <a:ext cx="6366510" cy="17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Pressure in the lab: cm Hg / 76 -&gt; atm</a:t>
                </a:r>
              </a:p>
              <a:p>
                <a:r>
                  <a:rPr lang="en-US" sz="2400" dirty="0"/>
                  <a:t>Temperature in lab: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sz="2400" dirty="0"/>
                  <a:t> -&gt; degrees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baseline="30000" dirty="0"/>
              </a:p>
              <a:p>
                <a:endParaRPr lang="en-US" sz="2400" baseline="300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𝒂𝒕𝒎</m:t>
                            </m:r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𝒂𝒕𝒎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𝒎𝒐𝒍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0.010 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F91B04-2635-C046-A1E5-4FF44D5E0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4155912"/>
                <a:ext cx="6366510" cy="1769331"/>
              </a:xfrm>
              <a:prstGeom prst="rect">
                <a:avLst/>
              </a:prstGeom>
              <a:blipFill>
                <a:blip r:embed="rId5"/>
                <a:stretch>
                  <a:fillRect l="-1594" t="-2857"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901530-0FF8-8149-921E-D986FECD3ED5}"/>
                  </a:ext>
                </a:extLst>
              </p:cNvPr>
              <p:cNvSpPr txBox="1"/>
              <p:nvPr/>
            </p:nvSpPr>
            <p:spPr>
              <a:xfrm>
                <a:off x="4426558" y="1816442"/>
                <a:ext cx="48774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Pressure in the lab: cm Hg / 76 -&gt; atm</a:t>
                </a:r>
              </a:p>
              <a:p>
                <a:r>
                  <a:rPr lang="en-US" sz="2400" dirty="0"/>
                  <a:t>Temperature in lab: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sz="2400" dirty="0"/>
                  <a:t> -&gt; degrees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901530-0FF8-8149-921E-D986FECD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58" y="1816442"/>
                <a:ext cx="4877481" cy="1200329"/>
              </a:xfrm>
              <a:prstGeom prst="rect">
                <a:avLst/>
              </a:prstGeom>
              <a:blipFill>
                <a:blip r:embed="rId6"/>
                <a:stretch>
                  <a:fillRect l="-2078" t="-4211" r="-103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4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56716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Interpretation of Molecular Weight and Atomic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B781A0B-E53E-B545-A369-EF35CEE7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4" y="613622"/>
            <a:ext cx="5215891" cy="41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523BC1-24B5-FE49-913A-0C1D45B6416B}"/>
                  </a:ext>
                </a:extLst>
              </p:cNvPr>
              <p:cNvSpPr txBox="1"/>
              <p:nvPr/>
            </p:nvSpPr>
            <p:spPr>
              <a:xfrm>
                <a:off x="785246" y="5085524"/>
                <a:ext cx="9936094" cy="169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get the </a:t>
                </a:r>
                <a:r>
                  <a:rPr lang="en-US" sz="2400" b="1" dirty="0"/>
                  <a:t>mass of one mole </a:t>
                </a:r>
                <a:r>
                  <a:rPr lang="en-US" sz="2400" dirty="0"/>
                  <a:t>of each substance (sugar, salt, carbon, a gas) has mass given by inspecting the Periodic Table and adding up accordingly.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MW (N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×14.01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=28.02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523BC1-24B5-FE49-913A-0C1D45B6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46" y="5085524"/>
                <a:ext cx="9936094" cy="1694566"/>
              </a:xfrm>
              <a:prstGeom prst="rect">
                <a:avLst/>
              </a:prstGeom>
              <a:blipFill>
                <a:blip r:embed="rId3"/>
                <a:stretch>
                  <a:fillRect l="-893" t="-2985" r="-114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4200228-60D4-8247-B322-12C16737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18" r="-1" b="66630"/>
          <a:stretch/>
        </p:blipFill>
        <p:spPr>
          <a:xfrm>
            <a:off x="6996918" y="1104400"/>
            <a:ext cx="4101611" cy="31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56716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Key equation: the Mass Mole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21F21-5DA7-B647-B944-73EE58691DD0}"/>
              </a:ext>
            </a:extLst>
          </p:cNvPr>
          <p:cNvSpPr txBox="1"/>
          <p:nvPr/>
        </p:nvSpPr>
        <p:spPr>
          <a:xfrm>
            <a:off x="-180414" y="7225801"/>
            <a:ext cx="1198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Some explanation: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Enter these values into your spreadsheet.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/>
              <p:nvPr/>
            </p:nvSpPr>
            <p:spPr>
              <a:xfrm>
                <a:off x="0" y="562148"/>
                <a:ext cx="12192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𝑴𝑾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3A7412-1778-B84A-90A2-E6429546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148"/>
                <a:ext cx="12192000" cy="553998"/>
              </a:xfrm>
              <a:prstGeom prst="rect">
                <a:avLst/>
              </a:prstGeom>
              <a:blipFill>
                <a:blip r:embed="rId2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523BC1-24B5-FE49-913A-0C1D45B6416B}"/>
                  </a:ext>
                </a:extLst>
              </p:cNvPr>
              <p:cNvSpPr txBox="1"/>
              <p:nvPr/>
            </p:nvSpPr>
            <p:spPr>
              <a:xfrm>
                <a:off x="785245" y="4972285"/>
                <a:ext cx="11022023" cy="169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mass-mole equation gets you the mass of a sample that has an arbitrary number of moles.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28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523BC1-24B5-FE49-913A-0C1D45B6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45" y="4972285"/>
                <a:ext cx="11022023" cy="1694566"/>
              </a:xfrm>
              <a:prstGeom prst="rect">
                <a:avLst/>
              </a:prstGeom>
              <a:blipFill>
                <a:blip r:embed="rId3"/>
                <a:stretch>
                  <a:fillRect l="-806" t="-2963" r="-103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EF3C8FF-53D6-0A42-8B4E-C1DFD6FE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25" y="1574718"/>
            <a:ext cx="2842950" cy="28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C1A46C-A226-BE4A-93A8-6EA81203637F}"/>
                  </a:ext>
                </a:extLst>
              </p:cNvPr>
              <p:cNvSpPr txBox="1"/>
              <p:nvPr/>
            </p:nvSpPr>
            <p:spPr>
              <a:xfrm>
                <a:off x="7029450" y="2446020"/>
                <a:ext cx="37947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Say this flask contains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sz="2400" dirty="0"/>
                  <a:t> of N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gas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C1A46C-A226-BE4A-93A8-6EA81203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50" y="2446020"/>
                <a:ext cx="3794760" cy="830997"/>
              </a:xfrm>
              <a:prstGeom prst="rect">
                <a:avLst/>
              </a:prstGeom>
              <a:blipFill>
                <a:blip r:embed="rId5"/>
                <a:stretch>
                  <a:fillRect l="-2667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78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Forms of carbon in the climate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88F7D-4F7E-9F42-B15E-40F1F8EF900C}"/>
              </a:ext>
            </a:extLst>
          </p:cNvPr>
          <p:cNvGrpSpPr/>
          <p:nvPr/>
        </p:nvGrpSpPr>
        <p:grpSpPr>
          <a:xfrm>
            <a:off x="0" y="548938"/>
            <a:ext cx="10746534" cy="5189368"/>
            <a:chOff x="0" y="1360468"/>
            <a:chExt cx="10746534" cy="5189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27826F-D372-DE46-96C8-25923C28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26"/>
            <a:stretch/>
          </p:blipFill>
          <p:spPr>
            <a:xfrm>
              <a:off x="0" y="1477892"/>
              <a:ext cx="10746534" cy="500291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8CBCED-07C8-1B45-AB83-7240CCA71BB5}"/>
                </a:ext>
              </a:extLst>
            </p:cNvPr>
            <p:cNvGrpSpPr/>
            <p:nvPr/>
          </p:nvGrpSpPr>
          <p:grpSpPr>
            <a:xfrm>
              <a:off x="1803339" y="1360468"/>
              <a:ext cx="4292661" cy="5189368"/>
              <a:chOff x="1803339" y="1360468"/>
              <a:chExt cx="4292661" cy="518936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5B5181-C28C-6147-8D03-6565B854AF6E}"/>
                  </a:ext>
                </a:extLst>
              </p:cNvPr>
              <p:cNvSpPr txBox="1"/>
              <p:nvPr/>
            </p:nvSpPr>
            <p:spPr>
              <a:xfrm>
                <a:off x="1988133" y="1360468"/>
                <a:ext cx="32525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 Dioxide and methane</a:t>
                </a:r>
                <a:endParaRPr lang="en-US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17DC7-8235-A34B-BD05-2F68BF083BD4}"/>
                  </a:ext>
                </a:extLst>
              </p:cNvPr>
              <p:cNvSpPr txBox="1"/>
              <p:nvPr/>
            </p:nvSpPr>
            <p:spPr>
              <a:xfrm>
                <a:off x="1803339" y="6088171"/>
                <a:ext cx="42926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Carbonates and hydrocarbons</a:t>
                </a:r>
                <a:endParaRPr lang="en-US" sz="2400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54C9E-B45F-6C42-A020-6C8661541E61}"/>
              </a:ext>
            </a:extLst>
          </p:cNvPr>
          <p:cNvGrpSpPr/>
          <p:nvPr/>
        </p:nvGrpSpPr>
        <p:grpSpPr>
          <a:xfrm>
            <a:off x="10275570" y="3429001"/>
            <a:ext cx="1275504" cy="1097279"/>
            <a:chOff x="7790315" y="2800355"/>
            <a:chExt cx="1609081" cy="1339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DF87A7-10C0-AA42-A641-ED5D193F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81091-3D0B-3D45-9767-5391BA73C0F8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  <p:pic>
        <p:nvPicPr>
          <p:cNvPr id="20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06386DCE-B4AB-184B-9F28-75FDAFC9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2" y="579089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9D45D-8775-8C41-AF8C-E20EF457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32" y="1687485"/>
            <a:ext cx="958130" cy="788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6F89C-A984-5342-90D4-AF620F143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721" y="5635988"/>
            <a:ext cx="1827273" cy="1117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D5394F-6048-1641-9889-8023D872754A}"/>
              </a:ext>
            </a:extLst>
          </p:cNvPr>
          <p:cNvSpPr txBox="1"/>
          <p:nvPr/>
        </p:nvSpPr>
        <p:spPr>
          <a:xfrm>
            <a:off x="9852841" y="2864987"/>
            <a:ext cx="2120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Bicarbonates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EB6A1E-0160-1B43-905E-34470626C698}"/>
              </a:ext>
            </a:extLst>
          </p:cNvPr>
          <p:cNvGrpSpPr/>
          <p:nvPr/>
        </p:nvGrpSpPr>
        <p:grpSpPr>
          <a:xfrm>
            <a:off x="2295684" y="5669280"/>
            <a:ext cx="1140735" cy="1096288"/>
            <a:chOff x="2295684" y="5669280"/>
            <a:chExt cx="1140735" cy="1096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82FA1C-E2A7-3C4A-81C3-DC1B5E31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684" y="5669280"/>
              <a:ext cx="1140735" cy="10962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9FABF4-8E29-764F-B7E2-97F274BF6164}"/>
                </a:ext>
              </a:extLst>
            </p:cNvPr>
            <p:cNvSpPr txBox="1"/>
            <p:nvPr/>
          </p:nvSpPr>
          <p:spPr>
            <a:xfrm>
              <a:off x="2678063" y="6018641"/>
              <a:ext cx="5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2EAA03-50B5-F84E-B721-2A0736291BB9}"/>
              </a:ext>
            </a:extLst>
          </p:cNvPr>
          <p:cNvGrpSpPr/>
          <p:nvPr/>
        </p:nvGrpSpPr>
        <p:grpSpPr>
          <a:xfrm>
            <a:off x="10650430" y="4526280"/>
            <a:ext cx="873998" cy="830997"/>
            <a:chOff x="512001" y="3255370"/>
            <a:chExt cx="873998" cy="8309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45ED22-0F66-D74A-82F1-5A832526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001" y="3255370"/>
              <a:ext cx="833318" cy="8309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12FBD69-75DD-7B4F-8A89-055A96C4550A}"/>
                    </a:ext>
                  </a:extLst>
                </p:cNvPr>
                <p:cNvSpPr/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CE722F-EADB-C34E-9451-1475F5555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977A8-6CCA-7E48-86C8-B4ABD2256A5B}"/>
              </a:ext>
            </a:extLst>
          </p:cNvPr>
          <p:cNvGrpSpPr/>
          <p:nvPr/>
        </p:nvGrpSpPr>
        <p:grpSpPr>
          <a:xfrm>
            <a:off x="1234849" y="5725839"/>
            <a:ext cx="1007186" cy="884462"/>
            <a:chOff x="9539979" y="1192599"/>
            <a:chExt cx="1007186" cy="88446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5519212-08B8-2841-B09C-82D97725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9539979" y="1192599"/>
              <a:ext cx="1007186" cy="8844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FD756F-9266-FB42-B73B-64F455A3A6CA}"/>
                    </a:ext>
                  </a:extLst>
                </p:cNvPr>
                <p:cNvSpPr/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FCD7A8-BAE5-1443-8B7D-043ADA2E7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187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n Orbital - Key Stage Wiki">
            <a:extLst>
              <a:ext uri="{FF2B5EF4-FFF2-40B4-BE49-F238E27FC236}">
                <a16:creationId xmlns:a16="http://schemas.microsoft.com/office/drawing/2014/main" id="{B3DE5714-76DF-F642-8FAE-FF1DE45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627683"/>
            <a:ext cx="6359620" cy="24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Groups and typical charges: Alkali metals, Alkali Earth metals, Oxygen family, Halogens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B5F7-1D39-CC40-87C5-A2787DAC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266003"/>
            <a:ext cx="7327900" cy="33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6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Comparison of binding strengths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6AE8F-6FE0-BB42-9BF7-6349DB8F4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8" t="18834" r="2292" b="23833"/>
          <a:stretch/>
        </p:blipFill>
        <p:spPr>
          <a:xfrm>
            <a:off x="1485900" y="1874520"/>
            <a:ext cx="802386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505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25</cp:revision>
  <dcterms:created xsi:type="dcterms:W3CDTF">2021-02-05T17:59:16Z</dcterms:created>
  <dcterms:modified xsi:type="dcterms:W3CDTF">2022-02-04T23:35:50Z</dcterms:modified>
</cp:coreProperties>
</file>